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0" r:id="rId12"/>
    <p:sldId id="268" r:id="rId13"/>
    <p:sldId id="269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75" userDrawn="1">
          <p15:clr>
            <a:srgbClr val="A4A3A4"/>
          </p15:clr>
        </p15:guide>
        <p15:guide id="2" pos="597" userDrawn="1">
          <p15:clr>
            <a:srgbClr val="A4A3A4"/>
          </p15:clr>
        </p15:guide>
        <p15:guide id="3" orient="horz" pos="1979" userDrawn="1">
          <p15:clr>
            <a:srgbClr val="A4A3A4"/>
          </p15:clr>
        </p15:guide>
        <p15:guide id="4" orient="horz" pos="2704" userDrawn="1">
          <p15:clr>
            <a:srgbClr val="A4A3A4"/>
          </p15:clr>
        </p15:guide>
        <p15:guide id="5" orient="horz" pos="3453" userDrawn="1">
          <p15:clr>
            <a:srgbClr val="A4A3A4"/>
          </p15:clr>
        </p15:guide>
        <p15:guide id="6" pos="3522" userDrawn="1">
          <p15:clr>
            <a:srgbClr val="A4A3A4"/>
          </p15:clr>
        </p15:guide>
        <p15:guide id="7" pos="4861" userDrawn="1">
          <p15:clr>
            <a:srgbClr val="A4A3A4"/>
          </p15:clr>
        </p15:guide>
        <p15:guide id="8" pos="7242" userDrawn="1">
          <p15:clr>
            <a:srgbClr val="A4A3A4"/>
          </p15:clr>
        </p15:guide>
        <p15:guide id="9" orient="horz" pos="1616" userDrawn="1">
          <p15:clr>
            <a:srgbClr val="A4A3A4"/>
          </p15:clr>
        </p15:guide>
        <p15:guide id="10" pos="44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2" autoAdjust="0"/>
    <p:restoredTop sz="96607" autoAdjust="0"/>
  </p:normalViewPr>
  <p:slideViewPr>
    <p:cSldViewPr snapToGrid="0">
      <p:cViewPr varScale="1">
        <p:scale>
          <a:sx n="113" d="100"/>
          <a:sy n="113" d="100"/>
        </p:scale>
        <p:origin x="586" y="91"/>
      </p:cViewPr>
      <p:guideLst>
        <p:guide orient="horz" pos="1275"/>
        <p:guide pos="597"/>
        <p:guide orient="horz" pos="1979"/>
        <p:guide orient="horz" pos="2704"/>
        <p:guide orient="horz" pos="3453"/>
        <p:guide pos="3522"/>
        <p:guide pos="4861"/>
        <p:guide pos="7242"/>
        <p:guide orient="horz" pos="1616"/>
        <p:guide pos="44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D8105B-BEBF-4A9E-8CD4-CBA27A5745EC}" type="doc">
      <dgm:prSet loTypeId="urn:microsoft.com/office/officeart/2005/8/layout/cycle5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de-CH"/>
        </a:p>
      </dgm:t>
    </dgm:pt>
    <dgm:pt modelId="{B8CC6CD5-3310-4129-8DF8-F43BB9F7B142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/>
            <a:t>Erfassung</a:t>
          </a:r>
          <a:endParaRPr lang="de-CH" sz="1400" b="1" dirty="0"/>
        </a:p>
      </dgm:t>
    </dgm:pt>
    <dgm:pt modelId="{8E5E26FA-65AF-4919-B2BE-C92B6DF15A1A}" type="parTrans" cxnId="{F7985D67-132B-42E1-A7D4-3CA98FA85E78}">
      <dgm:prSet/>
      <dgm:spPr/>
      <dgm:t>
        <a:bodyPr/>
        <a:lstStyle/>
        <a:p>
          <a:endParaRPr lang="de-CH" sz="2000" b="1"/>
        </a:p>
      </dgm:t>
    </dgm:pt>
    <dgm:pt modelId="{9071EF8E-CAC1-4819-8E59-8F97295863CD}" type="sibTrans" cxnId="{F7985D67-132B-42E1-A7D4-3CA98FA85E78}">
      <dgm:prSet/>
      <dgm:spPr>
        <a:solidFill>
          <a:srgbClr val="003888"/>
        </a:solidFill>
        <a:ln w="38100">
          <a:solidFill>
            <a:srgbClr val="003888"/>
          </a:solidFill>
        </a:ln>
      </dgm:spPr>
      <dgm:t>
        <a:bodyPr/>
        <a:lstStyle/>
        <a:p>
          <a:endParaRPr lang="de-CH" sz="2000" b="1"/>
        </a:p>
      </dgm:t>
    </dgm:pt>
    <dgm:pt modelId="{9977DA53-7425-4700-B5E7-A7E7B7FF7639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/>
            <a:t>Planung</a:t>
          </a:r>
          <a:endParaRPr lang="de-CH" sz="1400" b="1" dirty="0"/>
        </a:p>
      </dgm:t>
    </dgm:pt>
    <dgm:pt modelId="{37EC95F4-C000-49EE-B900-1AE176F2C907}" type="parTrans" cxnId="{678DED37-59EE-4BA2-B844-775E729E2FAF}">
      <dgm:prSet/>
      <dgm:spPr/>
      <dgm:t>
        <a:bodyPr/>
        <a:lstStyle/>
        <a:p>
          <a:endParaRPr lang="de-CH" sz="2000" b="1"/>
        </a:p>
      </dgm:t>
    </dgm:pt>
    <dgm:pt modelId="{84A0B573-AC9B-495D-B406-B85F6A083CFD}" type="sibTrans" cxnId="{678DED37-59EE-4BA2-B844-775E729E2FAF}">
      <dgm:prSet/>
      <dgm:spPr>
        <a:ln w="38100">
          <a:solidFill>
            <a:srgbClr val="003888"/>
          </a:solidFill>
        </a:ln>
      </dgm:spPr>
      <dgm:t>
        <a:bodyPr/>
        <a:lstStyle/>
        <a:p>
          <a:endParaRPr lang="de-CH" sz="2000" b="1"/>
        </a:p>
      </dgm:t>
    </dgm:pt>
    <dgm:pt modelId="{637A4DA5-455E-4AFC-AF16-86BED0C7FCDE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/>
            <a:t>Studium</a:t>
          </a:r>
          <a:endParaRPr lang="de-CH" sz="1400" b="1" dirty="0"/>
        </a:p>
      </dgm:t>
    </dgm:pt>
    <dgm:pt modelId="{13FA33CB-7573-401C-83A9-0A98864BFAFF}" type="parTrans" cxnId="{82CED538-6A3D-4A17-AB0E-25366B9AF309}">
      <dgm:prSet/>
      <dgm:spPr/>
      <dgm:t>
        <a:bodyPr/>
        <a:lstStyle/>
        <a:p>
          <a:endParaRPr lang="de-CH" sz="2000" b="1"/>
        </a:p>
      </dgm:t>
    </dgm:pt>
    <dgm:pt modelId="{9D158D60-96FF-4395-83A8-2B814ACDA336}" type="sibTrans" cxnId="{82CED538-6A3D-4A17-AB0E-25366B9AF309}">
      <dgm:prSet/>
      <dgm:spPr>
        <a:ln w="38100">
          <a:solidFill>
            <a:srgbClr val="003888"/>
          </a:solidFill>
        </a:ln>
      </dgm:spPr>
      <dgm:t>
        <a:bodyPr/>
        <a:lstStyle/>
        <a:p>
          <a:endParaRPr lang="de-CH" sz="2000" b="1"/>
        </a:p>
      </dgm:t>
    </dgm:pt>
    <dgm:pt modelId="{8AE1B2CA-2F42-41F4-BE7E-C92C9B18374E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/>
            <a:t>Wissens-aufbau</a:t>
          </a:r>
          <a:endParaRPr lang="de-CH" sz="1400" b="1" dirty="0"/>
        </a:p>
      </dgm:t>
    </dgm:pt>
    <dgm:pt modelId="{155D0407-9455-4433-9D8F-891DAB2DD895}" type="parTrans" cxnId="{B2A72054-CA90-468D-8AF3-F18DA2972318}">
      <dgm:prSet/>
      <dgm:spPr/>
      <dgm:t>
        <a:bodyPr/>
        <a:lstStyle/>
        <a:p>
          <a:endParaRPr lang="de-CH" sz="2000" b="1"/>
        </a:p>
      </dgm:t>
    </dgm:pt>
    <dgm:pt modelId="{90C377EE-DD35-49FF-BF86-1DF4B03E0A57}" type="sibTrans" cxnId="{B2A72054-CA90-468D-8AF3-F18DA2972318}">
      <dgm:prSet/>
      <dgm:spPr>
        <a:ln w="38100">
          <a:solidFill>
            <a:srgbClr val="003888"/>
          </a:solidFill>
        </a:ln>
      </dgm:spPr>
      <dgm:t>
        <a:bodyPr/>
        <a:lstStyle/>
        <a:p>
          <a:endParaRPr lang="de-CH" sz="2000" b="1"/>
        </a:p>
      </dgm:t>
    </dgm:pt>
    <dgm:pt modelId="{724C278F-6CB0-4B18-8B9D-BA5BFBE860B6}">
      <dgm:prSet phldrT="[Text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de-CH" sz="1400" b="1"/>
            <a:t>Publikation</a:t>
          </a:r>
          <a:endParaRPr lang="de-CH" sz="1400" b="1" dirty="0"/>
        </a:p>
      </dgm:t>
    </dgm:pt>
    <dgm:pt modelId="{893E4E21-26BA-4C0C-9936-7E11EB4BEB16}" type="parTrans" cxnId="{C630CB3D-E5CA-432E-9E3F-82F2E8495834}">
      <dgm:prSet/>
      <dgm:spPr/>
      <dgm:t>
        <a:bodyPr/>
        <a:lstStyle/>
        <a:p>
          <a:endParaRPr lang="de-CH" sz="2000" b="1"/>
        </a:p>
      </dgm:t>
    </dgm:pt>
    <dgm:pt modelId="{8A10B752-BDF0-4E5F-8471-86F4C48D6F93}" type="sibTrans" cxnId="{C630CB3D-E5CA-432E-9E3F-82F2E8495834}">
      <dgm:prSet/>
      <dgm:spPr>
        <a:ln w="76200">
          <a:noFill/>
        </a:ln>
      </dgm:spPr>
      <dgm:t>
        <a:bodyPr/>
        <a:lstStyle/>
        <a:p>
          <a:endParaRPr lang="de-CH" sz="2000" b="1"/>
        </a:p>
      </dgm:t>
    </dgm:pt>
    <dgm:pt modelId="{F77FE98A-D28A-4405-81B8-7206BDF1FEED}" type="pres">
      <dgm:prSet presAssocID="{99D8105B-BEBF-4A9E-8CD4-CBA27A5745EC}" presName="cycle" presStyleCnt="0">
        <dgm:presLayoutVars>
          <dgm:dir/>
          <dgm:resizeHandles val="exact"/>
        </dgm:presLayoutVars>
      </dgm:prSet>
      <dgm:spPr/>
    </dgm:pt>
    <dgm:pt modelId="{0DB0BF75-DD22-4027-B373-C66C264C05D6}" type="pres">
      <dgm:prSet presAssocID="{B8CC6CD5-3310-4129-8DF8-F43BB9F7B142}" presName="node" presStyleLbl="node1" presStyleIdx="0" presStyleCnt="5" custRadScaleRad="100088" custRadScaleInc="8795">
        <dgm:presLayoutVars>
          <dgm:bulletEnabled val="1"/>
        </dgm:presLayoutVars>
      </dgm:prSet>
      <dgm:spPr/>
    </dgm:pt>
    <dgm:pt modelId="{08350118-1DE8-4936-8269-A3BAA1C653B8}" type="pres">
      <dgm:prSet presAssocID="{B8CC6CD5-3310-4129-8DF8-F43BB9F7B142}" presName="spNode" presStyleCnt="0"/>
      <dgm:spPr/>
    </dgm:pt>
    <dgm:pt modelId="{81101FCC-23AF-4D40-A6B4-D6076C0EBBD1}" type="pres">
      <dgm:prSet presAssocID="{9071EF8E-CAC1-4819-8E59-8F97295863CD}" presName="sibTrans" presStyleLbl="sibTrans1D1" presStyleIdx="0" presStyleCnt="5"/>
      <dgm:spPr/>
    </dgm:pt>
    <dgm:pt modelId="{4FAC5C3B-3848-4193-BEB2-C38EE2A836A0}" type="pres">
      <dgm:prSet presAssocID="{9977DA53-7425-4700-B5E7-A7E7B7FF7639}" presName="node" presStyleLbl="node1" presStyleIdx="1" presStyleCnt="5" custRadScaleRad="101469" custRadScaleInc="1121">
        <dgm:presLayoutVars>
          <dgm:bulletEnabled val="1"/>
        </dgm:presLayoutVars>
      </dgm:prSet>
      <dgm:spPr/>
    </dgm:pt>
    <dgm:pt modelId="{5A94A3D4-E514-4A75-A70F-4AAED51B9651}" type="pres">
      <dgm:prSet presAssocID="{9977DA53-7425-4700-B5E7-A7E7B7FF7639}" presName="spNode" presStyleCnt="0"/>
      <dgm:spPr/>
    </dgm:pt>
    <dgm:pt modelId="{5335B6A0-9022-4A51-A5D0-49074B79FAC8}" type="pres">
      <dgm:prSet presAssocID="{84A0B573-AC9B-495D-B406-B85F6A083CFD}" presName="sibTrans" presStyleLbl="sibTrans1D1" presStyleIdx="1" presStyleCnt="5"/>
      <dgm:spPr/>
    </dgm:pt>
    <dgm:pt modelId="{BFC2FB8C-969D-4733-8DEF-454C65C57DA3}" type="pres">
      <dgm:prSet presAssocID="{637A4DA5-455E-4AFC-AF16-86BED0C7FCDE}" presName="node" presStyleLbl="node1" presStyleIdx="2" presStyleCnt="5" custRadScaleRad="100914" custRadScaleInc="-2952">
        <dgm:presLayoutVars>
          <dgm:bulletEnabled val="1"/>
        </dgm:presLayoutVars>
      </dgm:prSet>
      <dgm:spPr/>
    </dgm:pt>
    <dgm:pt modelId="{81CFBB73-0706-4E90-AA79-050263F36703}" type="pres">
      <dgm:prSet presAssocID="{637A4DA5-455E-4AFC-AF16-86BED0C7FCDE}" presName="spNode" presStyleCnt="0"/>
      <dgm:spPr/>
    </dgm:pt>
    <dgm:pt modelId="{3FD1B506-370B-4EF0-8632-2117CC9F4AA3}" type="pres">
      <dgm:prSet presAssocID="{9D158D60-96FF-4395-83A8-2B814ACDA336}" presName="sibTrans" presStyleLbl="sibTrans1D1" presStyleIdx="2" presStyleCnt="5"/>
      <dgm:spPr/>
    </dgm:pt>
    <dgm:pt modelId="{66A3516F-4A55-4B7F-A9E1-7656DA7DB4E2}" type="pres">
      <dgm:prSet presAssocID="{8AE1B2CA-2F42-41F4-BE7E-C92C9B18374E}" presName="node" presStyleLbl="node1" presStyleIdx="3" presStyleCnt="5" custRadScaleRad="99100" custRadScaleInc="-3006">
        <dgm:presLayoutVars>
          <dgm:bulletEnabled val="1"/>
        </dgm:presLayoutVars>
      </dgm:prSet>
      <dgm:spPr/>
    </dgm:pt>
    <dgm:pt modelId="{96660A7B-D279-4B13-8AF6-1088AC5AF2EC}" type="pres">
      <dgm:prSet presAssocID="{8AE1B2CA-2F42-41F4-BE7E-C92C9B18374E}" presName="spNode" presStyleCnt="0"/>
      <dgm:spPr/>
    </dgm:pt>
    <dgm:pt modelId="{DFBF7E74-54B9-4B0D-9BAD-50FD68F2B5F0}" type="pres">
      <dgm:prSet presAssocID="{90C377EE-DD35-49FF-BF86-1DF4B03E0A57}" presName="sibTrans" presStyleLbl="sibTrans1D1" presStyleIdx="3" presStyleCnt="5"/>
      <dgm:spPr/>
    </dgm:pt>
    <dgm:pt modelId="{DB04E656-6F4D-46BF-8AC8-FFCEEA4A7BBB}" type="pres">
      <dgm:prSet presAssocID="{724C278F-6CB0-4B18-8B9D-BA5BFBE860B6}" presName="node" presStyleLbl="node1" presStyleIdx="4" presStyleCnt="5" custRadScaleRad="98534" custRadScaleInc="1154">
        <dgm:presLayoutVars>
          <dgm:bulletEnabled val="1"/>
        </dgm:presLayoutVars>
      </dgm:prSet>
      <dgm:spPr/>
    </dgm:pt>
    <dgm:pt modelId="{A6E83233-03F7-42B1-91D8-8FB34E02CDDD}" type="pres">
      <dgm:prSet presAssocID="{724C278F-6CB0-4B18-8B9D-BA5BFBE860B6}" presName="spNode" presStyleCnt="0"/>
      <dgm:spPr/>
    </dgm:pt>
    <dgm:pt modelId="{155FFD78-EF79-4365-AE8B-D135E2A2EED7}" type="pres">
      <dgm:prSet presAssocID="{8A10B752-BDF0-4E5F-8471-86F4C48D6F93}" presName="sibTrans" presStyleLbl="sibTrans1D1" presStyleIdx="4" presStyleCnt="5"/>
      <dgm:spPr/>
    </dgm:pt>
  </dgm:ptLst>
  <dgm:cxnLst>
    <dgm:cxn modelId="{3A5ECC12-48AD-4363-BBCE-28CC4E0A5A8D}" type="presOf" srcId="{9D158D60-96FF-4395-83A8-2B814ACDA336}" destId="{3FD1B506-370B-4EF0-8632-2117CC9F4AA3}" srcOrd="0" destOrd="0" presId="urn:microsoft.com/office/officeart/2005/8/layout/cycle5"/>
    <dgm:cxn modelId="{678DED37-59EE-4BA2-B844-775E729E2FAF}" srcId="{99D8105B-BEBF-4A9E-8CD4-CBA27A5745EC}" destId="{9977DA53-7425-4700-B5E7-A7E7B7FF7639}" srcOrd="1" destOrd="0" parTransId="{37EC95F4-C000-49EE-B900-1AE176F2C907}" sibTransId="{84A0B573-AC9B-495D-B406-B85F6A083CFD}"/>
    <dgm:cxn modelId="{82CED538-6A3D-4A17-AB0E-25366B9AF309}" srcId="{99D8105B-BEBF-4A9E-8CD4-CBA27A5745EC}" destId="{637A4DA5-455E-4AFC-AF16-86BED0C7FCDE}" srcOrd="2" destOrd="0" parTransId="{13FA33CB-7573-401C-83A9-0A98864BFAFF}" sibTransId="{9D158D60-96FF-4395-83A8-2B814ACDA336}"/>
    <dgm:cxn modelId="{CB699B3C-24AB-4153-B9EA-675B2729D951}" type="presOf" srcId="{8A10B752-BDF0-4E5F-8471-86F4C48D6F93}" destId="{155FFD78-EF79-4365-AE8B-D135E2A2EED7}" srcOrd="0" destOrd="0" presId="urn:microsoft.com/office/officeart/2005/8/layout/cycle5"/>
    <dgm:cxn modelId="{C630CB3D-E5CA-432E-9E3F-82F2E8495834}" srcId="{99D8105B-BEBF-4A9E-8CD4-CBA27A5745EC}" destId="{724C278F-6CB0-4B18-8B9D-BA5BFBE860B6}" srcOrd="4" destOrd="0" parTransId="{893E4E21-26BA-4C0C-9936-7E11EB4BEB16}" sibTransId="{8A10B752-BDF0-4E5F-8471-86F4C48D6F93}"/>
    <dgm:cxn modelId="{FD377C42-7B48-400A-963D-5C7BD0B61C1D}" type="presOf" srcId="{84A0B573-AC9B-495D-B406-B85F6A083CFD}" destId="{5335B6A0-9022-4A51-A5D0-49074B79FAC8}" srcOrd="0" destOrd="0" presId="urn:microsoft.com/office/officeart/2005/8/layout/cycle5"/>
    <dgm:cxn modelId="{BF2AD566-8C3A-4890-9977-00AB5161238F}" type="presOf" srcId="{B8CC6CD5-3310-4129-8DF8-F43BB9F7B142}" destId="{0DB0BF75-DD22-4027-B373-C66C264C05D6}" srcOrd="0" destOrd="0" presId="urn:microsoft.com/office/officeart/2005/8/layout/cycle5"/>
    <dgm:cxn modelId="{F7985D67-132B-42E1-A7D4-3CA98FA85E78}" srcId="{99D8105B-BEBF-4A9E-8CD4-CBA27A5745EC}" destId="{B8CC6CD5-3310-4129-8DF8-F43BB9F7B142}" srcOrd="0" destOrd="0" parTransId="{8E5E26FA-65AF-4919-B2BE-C92B6DF15A1A}" sibTransId="{9071EF8E-CAC1-4819-8E59-8F97295863CD}"/>
    <dgm:cxn modelId="{B2A72054-CA90-468D-8AF3-F18DA2972318}" srcId="{99D8105B-BEBF-4A9E-8CD4-CBA27A5745EC}" destId="{8AE1B2CA-2F42-41F4-BE7E-C92C9B18374E}" srcOrd="3" destOrd="0" parTransId="{155D0407-9455-4433-9D8F-891DAB2DD895}" sibTransId="{90C377EE-DD35-49FF-BF86-1DF4B03E0A57}"/>
    <dgm:cxn modelId="{77DF0A79-B751-47AA-A6D7-13FC232CB509}" type="presOf" srcId="{9977DA53-7425-4700-B5E7-A7E7B7FF7639}" destId="{4FAC5C3B-3848-4193-BEB2-C38EE2A836A0}" srcOrd="0" destOrd="0" presId="urn:microsoft.com/office/officeart/2005/8/layout/cycle5"/>
    <dgm:cxn modelId="{AFB9D559-8113-4000-9A97-2FB71AC385EE}" type="presOf" srcId="{9071EF8E-CAC1-4819-8E59-8F97295863CD}" destId="{81101FCC-23AF-4D40-A6B4-D6076C0EBBD1}" srcOrd="0" destOrd="0" presId="urn:microsoft.com/office/officeart/2005/8/layout/cycle5"/>
    <dgm:cxn modelId="{3A7F3289-6454-4407-8F36-CF928EEEC540}" type="presOf" srcId="{637A4DA5-455E-4AFC-AF16-86BED0C7FCDE}" destId="{BFC2FB8C-969D-4733-8DEF-454C65C57DA3}" srcOrd="0" destOrd="0" presId="urn:microsoft.com/office/officeart/2005/8/layout/cycle5"/>
    <dgm:cxn modelId="{2FD40A8B-86FC-4A86-8624-928BD740EFE3}" type="presOf" srcId="{90C377EE-DD35-49FF-BF86-1DF4B03E0A57}" destId="{DFBF7E74-54B9-4B0D-9BAD-50FD68F2B5F0}" srcOrd="0" destOrd="0" presId="urn:microsoft.com/office/officeart/2005/8/layout/cycle5"/>
    <dgm:cxn modelId="{156A3BBE-C082-4D07-A0DA-2E24A661E735}" type="presOf" srcId="{8AE1B2CA-2F42-41F4-BE7E-C92C9B18374E}" destId="{66A3516F-4A55-4B7F-A9E1-7656DA7DB4E2}" srcOrd="0" destOrd="0" presId="urn:microsoft.com/office/officeart/2005/8/layout/cycle5"/>
    <dgm:cxn modelId="{C06FD3E6-362D-4468-8919-B98DBAB83EEE}" type="presOf" srcId="{99D8105B-BEBF-4A9E-8CD4-CBA27A5745EC}" destId="{F77FE98A-D28A-4405-81B8-7206BDF1FEED}" srcOrd="0" destOrd="0" presId="urn:microsoft.com/office/officeart/2005/8/layout/cycle5"/>
    <dgm:cxn modelId="{A4E369FE-9615-41B9-B263-000BAD783FE7}" type="presOf" srcId="{724C278F-6CB0-4B18-8B9D-BA5BFBE860B6}" destId="{DB04E656-6F4D-46BF-8AC8-FFCEEA4A7BBB}" srcOrd="0" destOrd="0" presId="urn:microsoft.com/office/officeart/2005/8/layout/cycle5"/>
    <dgm:cxn modelId="{590B0ABA-9E45-40D4-91CF-2C267E02B2C5}" type="presParOf" srcId="{F77FE98A-D28A-4405-81B8-7206BDF1FEED}" destId="{0DB0BF75-DD22-4027-B373-C66C264C05D6}" srcOrd="0" destOrd="0" presId="urn:microsoft.com/office/officeart/2005/8/layout/cycle5"/>
    <dgm:cxn modelId="{EDFA2082-50DC-4ED3-8E24-31A5987B67E5}" type="presParOf" srcId="{F77FE98A-D28A-4405-81B8-7206BDF1FEED}" destId="{08350118-1DE8-4936-8269-A3BAA1C653B8}" srcOrd="1" destOrd="0" presId="urn:microsoft.com/office/officeart/2005/8/layout/cycle5"/>
    <dgm:cxn modelId="{A17E6809-69F8-4AB1-8430-BDAA15410E08}" type="presParOf" srcId="{F77FE98A-D28A-4405-81B8-7206BDF1FEED}" destId="{81101FCC-23AF-4D40-A6B4-D6076C0EBBD1}" srcOrd="2" destOrd="0" presId="urn:microsoft.com/office/officeart/2005/8/layout/cycle5"/>
    <dgm:cxn modelId="{CF5B5154-3650-49CB-A114-C2845B8211D1}" type="presParOf" srcId="{F77FE98A-D28A-4405-81B8-7206BDF1FEED}" destId="{4FAC5C3B-3848-4193-BEB2-C38EE2A836A0}" srcOrd="3" destOrd="0" presId="urn:microsoft.com/office/officeart/2005/8/layout/cycle5"/>
    <dgm:cxn modelId="{C14FC839-EC6D-4772-81EC-88B4704539F1}" type="presParOf" srcId="{F77FE98A-D28A-4405-81B8-7206BDF1FEED}" destId="{5A94A3D4-E514-4A75-A70F-4AAED51B9651}" srcOrd="4" destOrd="0" presId="urn:microsoft.com/office/officeart/2005/8/layout/cycle5"/>
    <dgm:cxn modelId="{105489CF-63A5-4420-B5E1-4C290FDD9F16}" type="presParOf" srcId="{F77FE98A-D28A-4405-81B8-7206BDF1FEED}" destId="{5335B6A0-9022-4A51-A5D0-49074B79FAC8}" srcOrd="5" destOrd="0" presId="urn:microsoft.com/office/officeart/2005/8/layout/cycle5"/>
    <dgm:cxn modelId="{F1BF4D77-3E13-4E72-96D7-74BE5DCED3F8}" type="presParOf" srcId="{F77FE98A-D28A-4405-81B8-7206BDF1FEED}" destId="{BFC2FB8C-969D-4733-8DEF-454C65C57DA3}" srcOrd="6" destOrd="0" presId="urn:microsoft.com/office/officeart/2005/8/layout/cycle5"/>
    <dgm:cxn modelId="{C86F3F51-5E23-4E5A-85C2-8AF9A924FA87}" type="presParOf" srcId="{F77FE98A-D28A-4405-81B8-7206BDF1FEED}" destId="{81CFBB73-0706-4E90-AA79-050263F36703}" srcOrd="7" destOrd="0" presId="urn:microsoft.com/office/officeart/2005/8/layout/cycle5"/>
    <dgm:cxn modelId="{D7222660-05C8-4465-B62C-37A47159C39F}" type="presParOf" srcId="{F77FE98A-D28A-4405-81B8-7206BDF1FEED}" destId="{3FD1B506-370B-4EF0-8632-2117CC9F4AA3}" srcOrd="8" destOrd="0" presId="urn:microsoft.com/office/officeart/2005/8/layout/cycle5"/>
    <dgm:cxn modelId="{04E9BF1C-22B3-4097-B32D-13ADD462C7AD}" type="presParOf" srcId="{F77FE98A-D28A-4405-81B8-7206BDF1FEED}" destId="{66A3516F-4A55-4B7F-A9E1-7656DA7DB4E2}" srcOrd="9" destOrd="0" presId="urn:microsoft.com/office/officeart/2005/8/layout/cycle5"/>
    <dgm:cxn modelId="{83F1BFCD-18CE-493B-B3A9-9677D9B1F891}" type="presParOf" srcId="{F77FE98A-D28A-4405-81B8-7206BDF1FEED}" destId="{96660A7B-D279-4B13-8AF6-1088AC5AF2EC}" srcOrd="10" destOrd="0" presId="urn:microsoft.com/office/officeart/2005/8/layout/cycle5"/>
    <dgm:cxn modelId="{F58D1A11-FF07-4664-A421-325AA8A03403}" type="presParOf" srcId="{F77FE98A-D28A-4405-81B8-7206BDF1FEED}" destId="{DFBF7E74-54B9-4B0D-9BAD-50FD68F2B5F0}" srcOrd="11" destOrd="0" presId="urn:microsoft.com/office/officeart/2005/8/layout/cycle5"/>
    <dgm:cxn modelId="{FB660E60-96C2-4281-8365-61B2BFCFC631}" type="presParOf" srcId="{F77FE98A-D28A-4405-81B8-7206BDF1FEED}" destId="{DB04E656-6F4D-46BF-8AC8-FFCEEA4A7BBB}" srcOrd="12" destOrd="0" presId="urn:microsoft.com/office/officeart/2005/8/layout/cycle5"/>
    <dgm:cxn modelId="{DE1E85F3-A1B2-4D6D-BA29-D9C21A240EF6}" type="presParOf" srcId="{F77FE98A-D28A-4405-81B8-7206BDF1FEED}" destId="{A6E83233-03F7-42B1-91D8-8FB34E02CDDD}" srcOrd="13" destOrd="0" presId="urn:microsoft.com/office/officeart/2005/8/layout/cycle5"/>
    <dgm:cxn modelId="{D98C0F77-C685-46B1-B00D-95000AE19A59}" type="presParOf" srcId="{F77FE98A-D28A-4405-81B8-7206BDF1FEED}" destId="{155FFD78-EF79-4365-AE8B-D135E2A2EED7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B0BF75-DD22-4027-B373-C66C264C05D6}">
      <dsp:nvSpPr>
        <dsp:cNvPr id="0" name=""/>
        <dsp:cNvSpPr/>
      </dsp:nvSpPr>
      <dsp:spPr>
        <a:xfrm>
          <a:off x="2341189" y="1408"/>
          <a:ext cx="1336002" cy="86840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/>
            <a:t>Erfassung</a:t>
          </a:r>
          <a:endParaRPr lang="de-CH" sz="1400" b="1" kern="1200" dirty="0"/>
        </a:p>
      </dsp:txBody>
      <dsp:txXfrm>
        <a:off x="2383581" y="43800"/>
        <a:ext cx="1251218" cy="783617"/>
      </dsp:txXfrm>
    </dsp:sp>
    <dsp:sp modelId="{81101FCC-23AF-4D40-A6B4-D6076C0EBBD1}">
      <dsp:nvSpPr>
        <dsp:cNvPr id="0" name=""/>
        <dsp:cNvSpPr/>
      </dsp:nvSpPr>
      <dsp:spPr>
        <a:xfrm>
          <a:off x="1253201" y="453389"/>
          <a:ext cx="3469200" cy="3469200"/>
        </a:xfrm>
        <a:custGeom>
          <a:avLst/>
          <a:gdLst/>
          <a:ahLst/>
          <a:cxnLst/>
          <a:rect l="0" t="0" r="0" b="0"/>
          <a:pathLst>
            <a:path>
              <a:moveTo>
                <a:pt x="2594309" y="228035"/>
              </a:moveTo>
              <a:arcTo wR="1734600" hR="1734600" stAng="17982655" swAng="1157309"/>
            </a:path>
          </a:pathLst>
        </a:custGeom>
        <a:noFill/>
        <a:ln w="38100" cap="flat" cmpd="sng" algn="ctr">
          <a:solidFill>
            <a:srgbClr val="003888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AC5C3B-3848-4193-BEB2-C38EE2A836A0}">
      <dsp:nvSpPr>
        <dsp:cNvPr id="0" name=""/>
        <dsp:cNvSpPr/>
      </dsp:nvSpPr>
      <dsp:spPr>
        <a:xfrm>
          <a:off x="3953716" y="1200328"/>
          <a:ext cx="1336002" cy="86840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/>
            <a:t>Planung</a:t>
          </a:r>
          <a:endParaRPr lang="de-CH" sz="1400" b="1" kern="1200" dirty="0"/>
        </a:p>
      </dsp:txBody>
      <dsp:txXfrm>
        <a:off x="3996108" y="1242720"/>
        <a:ext cx="1251218" cy="783617"/>
      </dsp:txXfrm>
    </dsp:sp>
    <dsp:sp modelId="{5335B6A0-9022-4A51-A5D0-49074B79FAC8}">
      <dsp:nvSpPr>
        <dsp:cNvPr id="0" name=""/>
        <dsp:cNvSpPr/>
      </dsp:nvSpPr>
      <dsp:spPr>
        <a:xfrm>
          <a:off x="1235675" y="427177"/>
          <a:ext cx="3469200" cy="3469200"/>
        </a:xfrm>
        <a:custGeom>
          <a:avLst/>
          <a:gdLst/>
          <a:ahLst/>
          <a:cxnLst/>
          <a:rect l="0" t="0" r="0" b="0"/>
          <a:pathLst>
            <a:path>
              <a:moveTo>
                <a:pt x="3464382" y="1863791"/>
              </a:moveTo>
              <a:arcTo wR="1734600" hR="1734600" stAng="21856276" swAng="1361919"/>
            </a:path>
          </a:pathLst>
        </a:custGeom>
        <a:noFill/>
        <a:ln w="38100" cap="flat" cmpd="sng" algn="ctr">
          <a:solidFill>
            <a:srgbClr val="003888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C2FB8C-969D-4733-8DEF-454C65C57DA3}">
      <dsp:nvSpPr>
        <dsp:cNvPr id="0" name=""/>
        <dsp:cNvSpPr/>
      </dsp:nvSpPr>
      <dsp:spPr>
        <a:xfrm>
          <a:off x="3323567" y="3139674"/>
          <a:ext cx="1336002" cy="86840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/>
            <a:t>Studium</a:t>
          </a:r>
          <a:endParaRPr lang="de-CH" sz="1400" b="1" kern="1200" dirty="0"/>
        </a:p>
      </dsp:txBody>
      <dsp:txXfrm>
        <a:off x="3365959" y="3182066"/>
        <a:ext cx="1251218" cy="783617"/>
      </dsp:txXfrm>
    </dsp:sp>
    <dsp:sp modelId="{3FD1B506-370B-4EF0-8632-2117CC9F4AA3}">
      <dsp:nvSpPr>
        <dsp:cNvPr id="0" name=""/>
        <dsp:cNvSpPr/>
      </dsp:nvSpPr>
      <dsp:spPr>
        <a:xfrm>
          <a:off x="1288253" y="436705"/>
          <a:ext cx="3469200" cy="3469200"/>
        </a:xfrm>
        <a:custGeom>
          <a:avLst/>
          <a:gdLst/>
          <a:ahLst/>
          <a:cxnLst/>
          <a:rect l="0" t="0" r="0" b="0"/>
          <a:pathLst>
            <a:path>
              <a:moveTo>
                <a:pt x="1895919" y="3461682"/>
              </a:moveTo>
              <a:arcTo wR="1734600" hR="1734600" stAng="5079824" swAng="846211"/>
            </a:path>
          </a:pathLst>
        </a:custGeom>
        <a:noFill/>
        <a:ln w="38100" cap="flat" cmpd="sng" algn="ctr">
          <a:solidFill>
            <a:srgbClr val="003888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A3516F-4A55-4B7F-A9E1-7656DA7DB4E2}">
      <dsp:nvSpPr>
        <dsp:cNvPr id="0" name=""/>
        <dsp:cNvSpPr/>
      </dsp:nvSpPr>
      <dsp:spPr>
        <a:xfrm>
          <a:off x="1284438" y="3139660"/>
          <a:ext cx="1336002" cy="86840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/>
            <a:t>Wissens-aufbau</a:t>
          </a:r>
          <a:endParaRPr lang="de-CH" sz="1400" b="1" kern="1200" dirty="0"/>
        </a:p>
      </dsp:txBody>
      <dsp:txXfrm>
        <a:off x="1326830" y="3182052"/>
        <a:ext cx="1251218" cy="783617"/>
      </dsp:txXfrm>
    </dsp:sp>
    <dsp:sp modelId="{DFBF7E74-54B9-4B0D-9BAD-50FD68F2B5F0}">
      <dsp:nvSpPr>
        <dsp:cNvPr id="0" name=""/>
        <dsp:cNvSpPr/>
      </dsp:nvSpPr>
      <dsp:spPr>
        <a:xfrm>
          <a:off x="1235563" y="445009"/>
          <a:ext cx="3469200" cy="3469200"/>
        </a:xfrm>
        <a:custGeom>
          <a:avLst/>
          <a:gdLst/>
          <a:ahLst/>
          <a:cxnLst/>
          <a:rect l="0" t="0" r="0" b="0"/>
          <a:pathLst>
            <a:path>
              <a:moveTo>
                <a:pt x="179315" y="2502668"/>
              </a:moveTo>
              <a:arcTo wR="1734600" hR="1734600" stAng="9223068" swAng="1357405"/>
            </a:path>
          </a:pathLst>
        </a:custGeom>
        <a:noFill/>
        <a:ln w="38100" cap="flat" cmpd="sng" algn="ctr">
          <a:solidFill>
            <a:srgbClr val="003888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04E656-6F4D-46BF-8AC8-FFCEEA4A7BBB}">
      <dsp:nvSpPr>
        <dsp:cNvPr id="0" name=""/>
        <dsp:cNvSpPr/>
      </dsp:nvSpPr>
      <dsp:spPr>
        <a:xfrm>
          <a:off x="654298" y="1200343"/>
          <a:ext cx="1336002" cy="86840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1400" b="1" kern="1200"/>
            <a:t>Publikation</a:t>
          </a:r>
          <a:endParaRPr lang="de-CH" sz="1400" b="1" kern="1200" dirty="0"/>
        </a:p>
      </dsp:txBody>
      <dsp:txXfrm>
        <a:off x="696690" y="1242735"/>
        <a:ext cx="1251218" cy="783617"/>
      </dsp:txXfrm>
    </dsp:sp>
    <dsp:sp modelId="{155FFD78-EF79-4365-AE8B-D135E2A2EED7}">
      <dsp:nvSpPr>
        <dsp:cNvPr id="0" name=""/>
        <dsp:cNvSpPr/>
      </dsp:nvSpPr>
      <dsp:spPr>
        <a:xfrm>
          <a:off x="1253553" y="417738"/>
          <a:ext cx="3469200" cy="3469200"/>
        </a:xfrm>
        <a:custGeom>
          <a:avLst/>
          <a:gdLst/>
          <a:ahLst/>
          <a:cxnLst/>
          <a:rect l="0" t="0" r="0" b="0"/>
          <a:pathLst>
            <a:path>
              <a:moveTo>
                <a:pt x="408602" y="616312"/>
              </a:moveTo>
              <a:arcTo wR="1734600" hR="1734600" stAng="13208568" swAng="1266103"/>
            </a:path>
          </a:pathLst>
        </a:custGeom>
        <a:noFill/>
        <a:ln w="76200" cap="flat" cmpd="sng" algn="ctr">
          <a:noFill/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86292-78CD-4FEA-AE3F-FB3B0B68D294}" type="datetimeFigureOut">
              <a:rPr lang="de-CH" smtClean="0"/>
              <a:t>19.10.2017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147BD9-E2D5-4E78-8968-A0F9D0F09DD4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643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289B36-EF4C-49A4-A77C-0CDF8A8E7B59}" type="slidenum">
              <a:rPr lang="de-CH" smtClean="0"/>
              <a:pPr>
                <a:defRPr/>
              </a:pPr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29024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11424" y="3645024"/>
            <a:ext cx="9451776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lang="de-CH" sz="1600" b="1"/>
            </a:lvl1pPr>
          </a:lstStyle>
          <a:p>
            <a:pPr lvl="0">
              <a:spcBef>
                <a:spcPct val="0"/>
              </a:spcBef>
            </a:pPr>
            <a:r>
              <a:rPr lang="de-DE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5672289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000" y="720000"/>
            <a:ext cx="10972800" cy="64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800" b="1">
                <a:solidFill>
                  <a:schemeClr val="tx1"/>
                </a:solidFill>
              </a:defRPr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668000" y="1980001"/>
            <a:ext cx="3780000" cy="4320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600"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400"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6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 dirty="0"/>
            </a:lvl1pPr>
          </a:lstStyle>
          <a:p>
            <a:fld id="{717375C3-63EC-45C0-8B30-F10951DF9CB4}" type="datetime1">
              <a:rPr lang="de-CH" smtClean="0"/>
              <a:t>19.10.2017</a:t>
            </a:fld>
            <a:endParaRPr lang="de-CH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dirty="0"/>
            </a:lvl1pPr>
          </a:lstStyle>
          <a:p>
            <a:endParaRPr lang="de-CH"/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382251" y="6350001"/>
            <a:ext cx="1065749" cy="365125"/>
          </a:xfrm>
        </p:spPr>
        <p:txBody>
          <a:bodyPr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fld id="{AFFAA394-3788-4358-A514-93E2908A82E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284141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000" y="720000"/>
            <a:ext cx="10972800" cy="642942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 dirty="0"/>
          </a:p>
        </p:txBody>
      </p:sp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>
          <a:xfrm>
            <a:off x="8858252" y="6264000"/>
            <a:ext cx="1416049" cy="365125"/>
          </a:xfrm>
        </p:spPr>
        <p:txBody>
          <a:bodyPr/>
          <a:lstStyle>
            <a:lvl1pPr>
              <a:defRPr dirty="0"/>
            </a:lvl1pPr>
          </a:lstStyle>
          <a:p>
            <a:fld id="{356A16FF-AF83-48F1-BBCB-62CCEBB81B37}" type="datetime1">
              <a:rPr lang="de-CH" smtClean="0"/>
              <a:t>19.10.2017</a:t>
            </a:fld>
            <a:endParaRPr lang="de-CH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80000" y="6264000"/>
            <a:ext cx="6623051" cy="365125"/>
          </a:xfrm>
        </p:spPr>
        <p:txBody>
          <a:bodyPr/>
          <a:lstStyle>
            <a:lvl1pPr>
              <a:defRPr dirty="0"/>
            </a:lvl1pPr>
          </a:lstStyle>
          <a:p>
            <a:endParaRPr lang="de-CH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416118" y="6264000"/>
            <a:ext cx="1200149" cy="365125"/>
          </a:xfrm>
        </p:spPr>
        <p:txBody>
          <a:bodyPr/>
          <a:lstStyle>
            <a:lvl1pPr>
              <a:defRPr sz="14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AFFAA394-3788-4358-A514-93E2908A82EF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97552398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atumsplatzhalter 3"/>
          <p:cNvSpPr>
            <a:spLocks noGrp="1"/>
          </p:cNvSpPr>
          <p:nvPr>
            <p:ph type="dt" sz="half" idx="2"/>
          </p:nvPr>
        </p:nvSpPr>
        <p:spPr>
          <a:xfrm>
            <a:off x="8858252" y="6350001"/>
            <a:ext cx="1416049" cy="365125"/>
          </a:xfrm>
          <a:prstGeom prst="rect">
            <a:avLst/>
          </a:prstGeom>
        </p:spPr>
        <p:txBody>
          <a:bodyPr anchor="b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fld id="{4D6CDAA2-3670-49D9-BFEF-D2DD75A21982}" type="datetime1">
              <a:rPr lang="de-CH" smtClean="0"/>
              <a:t>19.10.2017</a:t>
            </a:fld>
            <a:endParaRPr lang="de-CH"/>
          </a:p>
        </p:txBody>
      </p:sp>
      <p:sp>
        <p:nvSpPr>
          <p:cNvPr id="12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09601" y="6350001"/>
            <a:ext cx="8108951" cy="365125"/>
          </a:xfrm>
          <a:prstGeom prst="rect">
            <a:avLst/>
          </a:prstGeom>
        </p:spPr>
        <p:txBody>
          <a:bodyPr anchor="b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cap="small" baseline="0" dirty="0">
                <a:solidFill>
                  <a:schemeClr val="tx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endParaRPr lang="de-CH"/>
          </a:p>
        </p:txBody>
      </p:sp>
      <p:sp>
        <p:nvSpPr>
          <p:cNvPr id="13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382251" y="6350001"/>
            <a:ext cx="1200149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Tahoma" panose="020B0604030504040204" pitchFamily="34" charset="0"/>
              </a:defRPr>
            </a:lvl1pPr>
          </a:lstStyle>
          <a:p>
            <a:fld id="{AFFAA394-3788-4358-A514-93E2908A82EF}" type="slidenum">
              <a:rPr lang="de-CH" smtClean="0"/>
              <a:t>‹Nr.›</a:t>
            </a:fld>
            <a:endParaRPr lang="de-CH"/>
          </a:p>
        </p:txBody>
      </p:sp>
      <p:sp>
        <p:nvSpPr>
          <p:cNvPr id="1031" name="Titelplatzhalter 14"/>
          <p:cNvSpPr>
            <a:spLocks noGrp="1"/>
          </p:cNvSpPr>
          <p:nvPr>
            <p:ph type="title"/>
          </p:nvPr>
        </p:nvSpPr>
        <p:spPr bwMode="auto">
          <a:xfrm>
            <a:off x="571500" y="357188"/>
            <a:ext cx="10972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2170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>
    <p:fade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003888"/>
          </a:solidFill>
          <a:latin typeface="Tahoma" panose="020B0604030504040204" pitchFamily="34" charset="0"/>
          <a:cs typeface="Tahom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DCE6F2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lang="de-DE" sz="1800" kern="120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lang="de-CH" sz="1800" kern="1200" dirty="0">
          <a:solidFill>
            <a:schemeClr val="tx1"/>
          </a:solidFill>
          <a:latin typeface="Calibri" panose="020F0502020204030204" pitchFamily="34" charset="0"/>
          <a:ea typeface="Tahoma" pitchFamily="34" charset="0"/>
          <a:cs typeface="Tahoma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150" y="2195514"/>
            <a:ext cx="75057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783716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/>
              <a:t>Citavi </a:t>
            </a:r>
            <a:r>
              <a:rPr lang="de-CH" dirty="0" err="1"/>
              <a:t>Picker</a:t>
            </a:r>
            <a:r>
              <a:rPr lang="de-CH" dirty="0"/>
              <a:t> sichert Recherche-Ergebnisse</a:t>
            </a:r>
          </a:p>
        </p:txBody>
      </p:sp>
      <p:sp>
        <p:nvSpPr>
          <p:cNvPr id="18435" name="Inhaltsplatzhalt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CH" sz="1800" dirty="0"/>
              <a:t>Die Citavi Picker sind kostenlose Erweiterungen für Internet Explorer, Firefox, Chrome und Acrobat:</a:t>
            </a:r>
          </a:p>
          <a:p>
            <a:pPr marL="0" lvl="1" indent="0">
              <a:lnSpc>
                <a:spcPct val="110000"/>
              </a:lnSpc>
              <a:buNone/>
            </a:pPr>
            <a:r>
              <a:rPr lang="de-CH" sz="1800" dirty="0"/>
              <a:t>Übernehmen Sie per Klick eine </a:t>
            </a:r>
            <a:br>
              <a:rPr lang="de-CH" sz="1800" dirty="0"/>
            </a:br>
            <a:r>
              <a:rPr lang="de-CH" sz="1800" dirty="0"/>
              <a:t>Webseite als Titel in Citavi.</a:t>
            </a:r>
          </a:p>
          <a:p>
            <a:pPr marL="0" lvl="1" indent="0">
              <a:lnSpc>
                <a:spcPct val="110000"/>
              </a:lnSpc>
              <a:buNone/>
            </a:pPr>
            <a:r>
              <a:rPr lang="de-CH" sz="1800" dirty="0"/>
              <a:t>Der Picker erkennt ISBN und </a:t>
            </a:r>
            <a:br>
              <a:rPr lang="de-CH" sz="1800" dirty="0"/>
            </a:br>
            <a:r>
              <a:rPr lang="de-CH" sz="1800" dirty="0"/>
              <a:t>DOI-Adressen auf einer Webseite. </a:t>
            </a:r>
            <a:br>
              <a:rPr lang="de-CH" sz="1800" dirty="0"/>
            </a:br>
            <a:r>
              <a:rPr lang="de-CH" sz="1800" dirty="0"/>
              <a:t>Ein Klick genügt, um die bibliographischen Daten nach </a:t>
            </a:r>
            <a:br>
              <a:rPr lang="de-CH" sz="1800" dirty="0"/>
            </a:br>
            <a:r>
              <a:rPr lang="de-CH" sz="1800" dirty="0"/>
              <a:t>Citavi zu übertragen.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10</a:t>
            </a:fld>
            <a:endParaRPr lang="de-CH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B8690673-3280-44F5-8787-28131CA74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0" y="1980000"/>
            <a:ext cx="6096529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861717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/>
              <a:t>Im Team arbeiten</a:t>
            </a:r>
          </a:p>
        </p:txBody>
      </p:sp>
      <p:sp>
        <p:nvSpPr>
          <p:cNvPr id="18435" name="Inhaltsplatzhalt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sz="1800" dirty="0"/>
              <a:t>Nutzen Sie Cloud-Projekte, wenn Sie inter</a:t>
            </a:r>
            <a:r>
              <a:rPr lang="de-DE" dirty="0"/>
              <a:t>national, in großen Gruppen oder ständig an verschiedenen Rechnern arbeiten.</a:t>
            </a:r>
          </a:p>
          <a:p>
            <a:endParaRPr lang="de-DE" dirty="0"/>
          </a:p>
          <a:p>
            <a:r>
              <a:rPr lang="de-DE" dirty="0"/>
              <a:t>Kleine Gruppen speichern ihre Projekte auf einem Netzlaufwerk.</a:t>
            </a:r>
          </a:p>
          <a:p>
            <a:endParaRPr lang="de-DE" dirty="0"/>
          </a:p>
          <a:p>
            <a:r>
              <a:rPr lang="de-DE" dirty="0"/>
              <a:t>Große Gruppen nutzen einen SQL-Server.</a:t>
            </a:r>
          </a:p>
          <a:p>
            <a:pPr marL="0" indent="0">
              <a:lnSpc>
                <a:spcPct val="110000"/>
              </a:lnSpc>
              <a:buNone/>
            </a:pPr>
            <a:endParaRPr lang="de-DE" sz="1800" dirty="0"/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11</a:t>
            </a:fld>
            <a:endParaRPr lang="de-CH"/>
          </a:p>
        </p:txBody>
      </p:sp>
      <p:pic>
        <p:nvPicPr>
          <p:cNvPr id="2050" name="Picture 2" descr="Bildergebnis für icon lan">
            <a:extLst>
              <a:ext uri="{FF2B5EF4-FFF2-40B4-BE49-F238E27FC236}">
                <a16:creationId xmlns:a16="http://schemas.microsoft.com/office/drawing/2014/main" id="{860A68DA-011E-40BC-87AE-B037303034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85" y="3429218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ildergebnis für cloud">
            <a:extLst>
              <a:ext uri="{FF2B5EF4-FFF2-40B4-BE49-F238E27FC236}">
                <a16:creationId xmlns:a16="http://schemas.microsoft.com/office/drawing/2014/main" id="{8E218D35-C59C-4372-B701-F3E7EBD3D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785" y="2126809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53648DC-1D7C-4C69-988E-84B02C3AC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5785" y="4731627"/>
            <a:ext cx="1080000" cy="1080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04D616B-234F-4ECB-98E3-59E961D5AE53}"/>
              </a:ext>
            </a:extLst>
          </p:cNvPr>
          <p:cNvSpPr txBox="1"/>
          <p:nvPr/>
        </p:nvSpPr>
        <p:spPr>
          <a:xfrm>
            <a:off x="4324493" y="2435976"/>
            <a:ext cx="10406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Cloud</a:t>
            </a:r>
            <a:endParaRPr lang="de-DE" sz="2800" b="1" dirty="0"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BE92B43D-AFE2-4BA2-BBF3-5CE671AC2312}"/>
              </a:ext>
            </a:extLst>
          </p:cNvPr>
          <p:cNvSpPr txBox="1"/>
          <p:nvPr/>
        </p:nvSpPr>
        <p:spPr>
          <a:xfrm>
            <a:off x="4324493" y="3769162"/>
            <a:ext cx="7922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LAN</a:t>
            </a:r>
            <a:endParaRPr lang="de-DE" sz="2800" b="1" dirty="0"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F667897-2E2B-4CCA-9DF5-0CFCC24208E2}"/>
              </a:ext>
            </a:extLst>
          </p:cNvPr>
          <p:cNvSpPr txBox="1"/>
          <p:nvPr/>
        </p:nvSpPr>
        <p:spPr>
          <a:xfrm>
            <a:off x="4324493" y="5010017"/>
            <a:ext cx="11430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28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Server</a:t>
            </a:r>
            <a:endParaRPr lang="de-DE" sz="2800" b="1" dirty="0"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ACE52017-ED3A-4214-A649-15DA9AC9C053}"/>
              </a:ext>
            </a:extLst>
          </p:cNvPr>
          <p:cNvSpPr txBox="1"/>
          <p:nvPr/>
        </p:nvSpPr>
        <p:spPr>
          <a:xfrm>
            <a:off x="2990707" y="5320490"/>
            <a:ext cx="5036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SQL</a:t>
            </a:r>
            <a:endParaRPr lang="de-DE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03720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/>
              <a:t>Fazit</a:t>
            </a:r>
          </a:p>
        </p:txBody>
      </p:sp>
      <p:sp>
        <p:nvSpPr>
          <p:cNvPr id="14339" name="Inhaltsplatzhalter 5"/>
          <p:cNvSpPr>
            <a:spLocks noGrp="1"/>
          </p:cNvSpPr>
          <p:nvPr>
            <p:ph idx="1"/>
          </p:nvPr>
        </p:nvSpPr>
        <p:spPr>
          <a:xfrm>
            <a:off x="1080000" y="1980001"/>
            <a:ext cx="10500262" cy="4320000"/>
          </a:xfrm>
        </p:spPr>
        <p:txBody>
          <a:bodyPr>
            <a:no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de-DE" sz="2400">
                <a:latin typeface="Calibri" panose="020F0502020204030204" pitchFamily="34" charset="0"/>
              </a:rPr>
              <a:t>Citavi unterstützt den Prozess des wissenschaftlichen Arbeitens: </a:t>
            </a:r>
            <a:br>
              <a:rPr lang="de-DE" sz="2400">
                <a:latin typeface="Calibri" panose="020F0502020204030204" pitchFamily="34" charset="0"/>
              </a:rPr>
            </a:br>
            <a:r>
              <a:rPr lang="de-DE" sz="2400" b="1">
                <a:latin typeface="Calibri" panose="020F0502020204030204" pitchFamily="34" charset="0"/>
              </a:rPr>
              <a:t>erfassen</a:t>
            </a:r>
            <a:r>
              <a:rPr lang="de-DE" sz="2400">
                <a:latin typeface="Calibri" panose="020F0502020204030204" pitchFamily="34" charset="0"/>
              </a:rPr>
              <a:t>, </a:t>
            </a:r>
            <a:r>
              <a:rPr lang="de-DE" sz="2400" b="1">
                <a:latin typeface="Calibri" panose="020F0502020204030204" pitchFamily="34" charset="0"/>
              </a:rPr>
              <a:t>planen</a:t>
            </a:r>
            <a:r>
              <a:rPr lang="de-DE" sz="2400">
                <a:latin typeface="Calibri" panose="020F0502020204030204" pitchFamily="34" charset="0"/>
              </a:rPr>
              <a:t>, </a:t>
            </a:r>
            <a:r>
              <a:rPr lang="de-DE" sz="2400" b="1">
                <a:latin typeface="Calibri" panose="020F0502020204030204" pitchFamily="34" charset="0"/>
              </a:rPr>
              <a:t>studieren</a:t>
            </a:r>
            <a:r>
              <a:rPr lang="de-DE" sz="2400">
                <a:latin typeface="Calibri" panose="020F0502020204030204" pitchFamily="34" charset="0"/>
              </a:rPr>
              <a:t>, </a:t>
            </a:r>
            <a:r>
              <a:rPr lang="de-DE" sz="2400" b="1">
                <a:latin typeface="Calibri" panose="020F0502020204030204" pitchFamily="34" charset="0"/>
              </a:rPr>
              <a:t>strukturieren</a:t>
            </a:r>
            <a:r>
              <a:rPr lang="de-DE" sz="2400">
                <a:latin typeface="Calibri" panose="020F0502020204030204" pitchFamily="34" charset="0"/>
              </a:rPr>
              <a:t>, </a:t>
            </a:r>
            <a:r>
              <a:rPr lang="de-DE" sz="2400" b="1">
                <a:latin typeface="Calibri" panose="020F0502020204030204" pitchFamily="34" charset="0"/>
              </a:rPr>
              <a:t>publizieren</a:t>
            </a:r>
            <a:r>
              <a:rPr lang="de-DE" sz="2400">
                <a:latin typeface="Calibri" panose="020F0502020204030204" pitchFamily="34" charset="0"/>
              </a:rPr>
              <a:t>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sz="2400">
                <a:latin typeface="Calibri" panose="020F0502020204030204" pitchFamily="34" charset="0"/>
              </a:rPr>
              <a:t>Citavi bietet den </a:t>
            </a:r>
            <a:r>
              <a:rPr lang="de-DE" sz="2400" b="1">
                <a:latin typeface="Calibri" panose="020F0502020204030204" pitchFamily="34" charset="0"/>
              </a:rPr>
              <a:t>Zugang zu vielen Informationsquellen</a:t>
            </a:r>
            <a:r>
              <a:rPr lang="de-DE" sz="2400">
                <a:latin typeface="Calibri" panose="020F0502020204030204" pitchFamily="34" charset="0"/>
              </a:rPr>
              <a:t>.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sz="2400">
                <a:latin typeface="Calibri" panose="020F0502020204030204" pitchFamily="34" charset="0"/>
              </a:rPr>
              <a:t>Erweiterungen für Internet Explorer, Firefox und Chrome </a:t>
            </a:r>
            <a:br>
              <a:rPr lang="de-DE" sz="2400">
                <a:latin typeface="Calibri" panose="020F0502020204030204" pitchFamily="34" charset="0"/>
              </a:rPr>
            </a:br>
            <a:r>
              <a:rPr lang="de-DE" sz="2400" b="1">
                <a:latin typeface="Calibri" panose="020F0502020204030204" pitchFamily="34" charset="0"/>
              </a:rPr>
              <a:t>sichern Informationen aus dem Web</a:t>
            </a:r>
            <a:r>
              <a:rPr lang="de-DE" sz="2400">
                <a:latin typeface="Calibri" panose="020F0502020204030204" pitchFamily="34" charset="0"/>
              </a:rPr>
              <a:t>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sz="2400">
                <a:latin typeface="Calibri" panose="020F0502020204030204" pitchFamily="34" charset="0"/>
              </a:rPr>
              <a:t>Verschiedene Werkzeuge unterstützen den </a:t>
            </a:r>
            <a:r>
              <a:rPr lang="de-DE" sz="2400" b="1">
                <a:latin typeface="Calibri" panose="020F0502020204030204" pitchFamily="34" charset="0"/>
              </a:rPr>
              <a:t>Aufbau von Wissen</a:t>
            </a:r>
            <a:r>
              <a:rPr lang="de-DE" sz="240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7365312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>
                <a:latin typeface="+mn-lt"/>
              </a:rPr>
              <a:t>citavi.com/support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>
                <a:solidFill>
                  <a:schemeClr val="tx1"/>
                </a:solidFill>
                <a:latin typeface="+mn-lt"/>
              </a:rPr>
              <a:t>13</a:t>
            </a:fld>
            <a:endParaRPr lang="de-CH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25B54F56-06F3-45FA-8BD7-9FDA31AC7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21" y="1609804"/>
            <a:ext cx="10828958" cy="403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4904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sz="4000" dirty="0"/>
              <a:t>Citavi im Prozess der wissenschaftlichen Arbeit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Citavi ist ein professionelles Arbeitsmittel für Wissenschaft-</a:t>
            </a:r>
            <a:r>
              <a:rPr lang="de-DE" dirty="0" err="1"/>
              <a:t>lerinnen</a:t>
            </a:r>
            <a:r>
              <a:rPr lang="de-DE" dirty="0"/>
              <a:t>, Wissenschaftler und Studierende.</a:t>
            </a:r>
          </a:p>
          <a:p>
            <a:pPr>
              <a:defRPr/>
            </a:pPr>
            <a:r>
              <a:rPr lang="de-DE" dirty="0"/>
              <a:t>Es unterstützt Sie in allen Phasen Ihrer Arbeit: von der Recherche, über die Beschaffung und Verwaltung der Quellen und deren inhaltlicher Bearbeitung bis hin zur Erstellung einer wissenschaftlichen Publikation.</a:t>
            </a:r>
          </a:p>
          <a:p>
            <a:pPr>
              <a:defRPr/>
            </a:pPr>
            <a:r>
              <a:rPr lang="de-DE" dirty="0"/>
              <a:t>Nutzen Sie Citavi für Einzelarbeiten oder für die Arbeit in Teams.</a:t>
            </a:r>
          </a:p>
          <a:p>
            <a:endParaRPr lang="de-DE" dirty="0"/>
          </a:p>
        </p:txBody>
      </p:sp>
      <p:graphicFrame>
        <p:nvGraphicFramePr>
          <p:cNvPr id="5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4785728"/>
              </p:ext>
            </p:extLst>
          </p:nvPr>
        </p:nvGraphicFramePr>
        <p:xfrm>
          <a:off x="660434" y="2033313"/>
          <a:ext cx="5890491" cy="4067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09793558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4"/>
          <p:cNvSpPr>
            <a:spLocks noGrp="1"/>
          </p:cNvSpPr>
          <p:nvPr>
            <p:ph type="title"/>
          </p:nvPr>
        </p:nvSpPr>
        <p:spPr>
          <a:xfrm>
            <a:off x="1080000" y="720000"/>
            <a:ext cx="10972800" cy="644400"/>
          </a:xfrm>
        </p:spPr>
        <p:txBody>
          <a:bodyPr/>
          <a:lstStyle/>
          <a:p>
            <a:r>
              <a:rPr lang="de-CH"/>
              <a:t>Die Literaturverwaltung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7668000" y="1980001"/>
            <a:ext cx="3780000" cy="4320000"/>
          </a:xfrm>
        </p:spPr>
        <p:txBody>
          <a:bodyPr/>
          <a:lstStyle/>
          <a:p>
            <a:pPr>
              <a:defRPr/>
            </a:pPr>
            <a:r>
              <a:rPr lang="de-DE"/>
              <a:t>Links die Navigation, in der Mitte die Bearbeitung und rechts die Vorschau auf verknüpfte Dokumente oder Webseiten.</a:t>
            </a:r>
          </a:p>
          <a:p>
            <a:pPr>
              <a:defRPr/>
            </a:pPr>
            <a:r>
              <a:rPr lang="de-DE"/>
              <a:t>Citavi übernimmt Ihre Daten aus anderen Literaturverwaltungen. Importieren Sie auch Excel-Dateien, BibTeX-, RIS-Dateien oder Literaturlisten in anderen Formaten.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10382251" y="6350001"/>
            <a:ext cx="1065749" cy="365125"/>
          </a:xfrm>
        </p:spPr>
        <p:txBody>
          <a:bodyPr/>
          <a:lstStyle/>
          <a:p>
            <a:fld id="{AFFAA394-3788-4358-A514-93E2908A82EF}" type="slidenum">
              <a:rPr lang="de-CH" smtClean="0"/>
              <a:t>3</a:t>
            </a:fld>
            <a:endParaRPr lang="de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5AD3250-2639-46CC-ABAA-1D28AB37D2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0" y="1980001"/>
            <a:ext cx="6104149" cy="34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1782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Die Online-Recherche</a:t>
            </a:r>
          </a:p>
        </p:txBody>
      </p:sp>
      <p:sp>
        <p:nvSpPr>
          <p:cNvPr id="8195" name="Inhaltsplatzhalter 2"/>
          <p:cNvSpPr>
            <a:spLocks noGrp="1"/>
          </p:cNvSpPr>
          <p:nvPr>
            <p:ph idx="1"/>
          </p:nvPr>
        </p:nvSpPr>
        <p:spPr>
          <a:xfrm>
            <a:off x="7716838" y="2037492"/>
            <a:ext cx="3811201" cy="3483167"/>
          </a:xfrm>
        </p:spPr>
        <p:txBody>
          <a:bodyPr wrap="square">
            <a:noAutofit/>
          </a:bodyPr>
          <a:lstStyle/>
          <a:p>
            <a:r>
              <a:rPr lang="de-DE"/>
              <a:t>Citavi ermöglicht die Suche in über 4500 Datenbanken: Fachbibliographien, Verbundkataloge, Nationalbibliotheken, Bibliotheks-kataloge und Buchhandelskataloge.</a:t>
            </a:r>
          </a:p>
          <a:p>
            <a:r>
              <a:rPr lang="de-DE"/>
              <a:t>Dabei bildet Citavi die gleichen Suchmöglichkeiten ab wie der jeweilige Online-Katalog – und erkennt bei einer gleichzeitigen Suche in mehreren Katalogen die gemeinsamen Suchoptionen.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de-DE" sz="180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700" y="5903152"/>
            <a:ext cx="1255713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450" y="5903152"/>
            <a:ext cx="1255713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65475" y="5903152"/>
            <a:ext cx="1255713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2312" y="5903152"/>
            <a:ext cx="1257300" cy="3333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202" name="Inhaltsplatzhalter 2"/>
          <p:cNvSpPr txBox="1">
            <a:spLocks/>
          </p:cNvSpPr>
          <p:nvPr/>
        </p:nvSpPr>
        <p:spPr bwMode="auto">
          <a:xfrm>
            <a:off x="968312" y="5612638"/>
            <a:ext cx="58864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1200"/>
              </a:spcAft>
            </a:pPr>
            <a:r>
              <a:rPr lang="en-US" sz="1200" dirty="0">
                <a:solidFill>
                  <a:srgbClr val="C00000"/>
                </a:solidFill>
                <a:latin typeface="Calibri" pitchFamily="34" charset="0"/>
              </a:rPr>
              <a:t>In </a:t>
            </a:r>
            <a:r>
              <a:rPr lang="en-US" sz="1200" dirty="0" err="1">
                <a:solidFill>
                  <a:srgbClr val="C00000"/>
                </a:solidFill>
                <a:latin typeface="Calibri" pitchFamily="34" charset="0"/>
              </a:rPr>
              <a:t>Kooperation</a:t>
            </a:r>
            <a:r>
              <a:rPr lang="en-US" sz="1200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1200" dirty="0" err="1">
                <a:solidFill>
                  <a:srgbClr val="C00000"/>
                </a:solidFill>
                <a:latin typeface="Calibri" pitchFamily="34" charset="0"/>
              </a:rPr>
              <a:t>mit</a:t>
            </a:r>
            <a:r>
              <a:rPr lang="en-US" sz="1200" dirty="0">
                <a:solidFill>
                  <a:srgbClr val="C00000"/>
                </a:solidFill>
                <a:latin typeface="Calibri" pitchFamily="34" charset="0"/>
              </a:rPr>
              <a:t>: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4</a:t>
            </a:fld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DFB4166-314B-4292-A9A1-0CCB45E06A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1295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Volltexte finden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Lassen Sie Citavi nach PDF-Kopien von Fachartikeln im Internet suchen.</a:t>
            </a: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5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08F7EC4-396E-4700-BE0F-5967C8A30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951395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/>
              <a:t>Integrierte Aufgabenplanung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/>
              <a:t>Citavi hilft, die vielen Aufgaben zu planen, die im Laufe der Arbeit anfallen. </a:t>
            </a:r>
          </a:p>
          <a:p>
            <a:pPr>
              <a:defRPr/>
            </a:pPr>
            <a:r>
              <a:rPr lang="de-DE" dirty="0"/>
              <a:t>Aufgaben können nach Termin oder Wichtigkeit gefiltert werden.</a:t>
            </a:r>
          </a:p>
          <a:p>
            <a:pPr>
              <a:defRPr/>
            </a:pPr>
            <a:r>
              <a:rPr lang="de-DE" dirty="0"/>
              <a:t>Die Aufgabenplanung ist speziell auf die Anforderungen beim wissen-</a:t>
            </a:r>
            <a:r>
              <a:rPr lang="de-DE" dirty="0" err="1"/>
              <a:t>schaftlichen</a:t>
            </a:r>
            <a:r>
              <a:rPr lang="de-DE" dirty="0"/>
              <a:t> Arbeiten abgestimmt.</a:t>
            </a:r>
          </a:p>
          <a:p>
            <a:pPr>
              <a:defRPr/>
            </a:pPr>
            <a:r>
              <a:rPr lang="de-CH" dirty="0"/>
              <a:t>Delegieren Sie Aufgaben an andere Teammitglieder.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6</a:t>
            </a:fld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023820E2-18DD-4A24-B2E1-101EA5366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5208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Intensive Auseinandersetzung mit Inhalten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Nutzen Sie die Vorschau, um Texte zu annotieren.</a:t>
            </a:r>
          </a:p>
          <a:p>
            <a:pPr>
              <a:defRPr/>
            </a:pPr>
            <a:r>
              <a:rPr lang="de-DE"/>
              <a:t>Entnehmen Sie aus PDF-Dateien direkt Zitate und kommentieren Sie diese in Citavi.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7</a:t>
            </a:fld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7517A77-96AD-4EEE-BA85-84BC800FA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0" y="1980000"/>
            <a:ext cx="6104149" cy="34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83831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/>
              <a:t>Wissen ordnen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In der Wissensorganisation erhalten Sie schnell einen Überblick über gesammelte Zitate, Gedanken und Kommentare. </a:t>
            </a:r>
          </a:p>
          <a:p>
            <a:pPr>
              <a:defRPr/>
            </a:pPr>
            <a:r>
              <a:rPr lang="de-DE"/>
              <a:t>Drei Werkzeuge helfen, das Wissen zu strukturieren: jedes Wissenselement kann mit beliebig vielen Schlagwörtern beschrieben und beliebig vielen Kategorien oder Gruppen zugeordnet werden.</a:t>
            </a:r>
          </a:p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t>8</a:t>
            </a:fld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11D8A8A-1792-4A55-A0B5-2BF9EC3AB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1" y="1980001"/>
            <a:ext cx="6104149" cy="34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88893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Publizieren</a:t>
            </a:r>
            <a:endParaRPr lang="de-CH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Mit dem Word Add-In fügen Sie Referenzen und Zitate in Ihr Dokument ein. Citavi generiert das Verzeichnis der zitierten Literatur.</a:t>
            </a:r>
          </a:p>
          <a:p>
            <a:r>
              <a:rPr lang="de-DE" dirty="0"/>
              <a:t>Wählen Sie aus über 8000 Zitationsstilen.</a:t>
            </a:r>
          </a:p>
          <a:p>
            <a:r>
              <a:rPr lang="de-DE" dirty="0"/>
              <a:t>Oder nutzen Sie Citavi zusammen </a:t>
            </a:r>
            <a:br>
              <a:rPr lang="de-DE" dirty="0"/>
            </a:br>
            <a:r>
              <a:rPr lang="de-DE" dirty="0"/>
              <a:t>mit einem LaTeX-Editor.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AA394-3788-4358-A514-93E2908A82EF}" type="slidenum">
              <a:rPr lang="de-CH" smtClean="0"/>
              <a:pPr/>
              <a:t>9</a:t>
            </a:fld>
            <a:endParaRPr lang="de-CH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2276F2A-289F-4B30-8C5C-2402E747C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0000" y="1980000"/>
            <a:ext cx="6046994" cy="340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63665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itavi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400" dirty="0" smtClean="0">
            <a:solidFill>
              <a:srgbClr val="003888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Citavi_5_Introduction</Template>
  <TotalTime>0</TotalTime>
  <Words>417</Words>
  <Application>Microsoft Office PowerPoint</Application>
  <PresentationFormat>Breitbild</PresentationFormat>
  <Paragraphs>66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Arial</vt:lpstr>
      <vt:lpstr>Calibri</vt:lpstr>
      <vt:lpstr>Tahoma</vt:lpstr>
      <vt:lpstr>Citavi</vt:lpstr>
      <vt:lpstr>PowerPoint-Präsentation</vt:lpstr>
      <vt:lpstr>Citavi im Prozess der wissenschaftlichen Arbeit</vt:lpstr>
      <vt:lpstr>Die Literaturverwaltung</vt:lpstr>
      <vt:lpstr>Die Online-Recherche</vt:lpstr>
      <vt:lpstr>Volltexte finden</vt:lpstr>
      <vt:lpstr>Integrierte Aufgabenplanung</vt:lpstr>
      <vt:lpstr>Intensive Auseinandersetzung mit Inhalten</vt:lpstr>
      <vt:lpstr>Wissen ordnen</vt:lpstr>
      <vt:lpstr>Publizieren</vt:lpstr>
      <vt:lpstr>Citavi Picker sichert Recherche-Ergebnisse</vt:lpstr>
      <vt:lpstr>Im Team arbeiten</vt:lpstr>
      <vt:lpstr>Fazit</vt:lpstr>
      <vt:lpstr>citavi.com/support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Peter Meurer</dc:creator>
  <cp:lastModifiedBy>Peter Meurer</cp:lastModifiedBy>
  <cp:revision>32</cp:revision>
  <dcterms:created xsi:type="dcterms:W3CDTF">2015-05-06T07:40:52Z</dcterms:created>
  <dcterms:modified xsi:type="dcterms:W3CDTF">2017-10-19T13:05:35Z</dcterms:modified>
</cp:coreProperties>
</file>